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73" r:id="rId4"/>
    <p:sldId id="272" r:id="rId5"/>
    <p:sldId id="274" r:id="rId6"/>
    <p:sldId id="275" r:id="rId7"/>
    <p:sldId id="257" r:id="rId8"/>
    <p:sldId id="258" r:id="rId9"/>
    <p:sldId id="263" r:id="rId10"/>
    <p:sldId id="260" r:id="rId11"/>
    <p:sldId id="259" r:id="rId12"/>
    <p:sldId id="261" r:id="rId13"/>
    <p:sldId id="265" r:id="rId14"/>
    <p:sldId id="266" r:id="rId15"/>
    <p:sldId id="262" r:id="rId16"/>
    <p:sldId id="264" r:id="rId17"/>
    <p:sldId id="267" r:id="rId18"/>
    <p:sldId id="269"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9/20/2018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9/20/2018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9/20/2018</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9/20/2018</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9/20/2018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9/20/2018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Myth, Mysticism, and Religious Consciousness</a:t>
            </a:r>
            <a:br>
              <a:rPr lang="en-US" dirty="0"/>
            </a:br>
            <a:r>
              <a:rPr lang="en-US" dirty="0"/>
              <a:t/>
            </a:r>
            <a:br>
              <a:rPr lang="en-US" dirty="0"/>
            </a:br>
            <a:r>
              <a:rPr lang="en-US" dirty="0"/>
              <a:t/>
            </a:r>
            <a:br>
              <a:rPr lang="en-US" dirty="0"/>
            </a:br>
            <a:r>
              <a:rPr lang="en-US" sz="2000" dirty="0"/>
              <a:t>Dr. Stephanie </a:t>
            </a:r>
            <a:r>
              <a:rPr lang="en-US" sz="2000" dirty="0" err="1"/>
              <a:t>Spoto</a:t>
            </a:r>
            <a:r>
              <a:rPr lang="en-US" sz="2000" dirty="0"/>
              <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6 September 2018</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Metaphysics</a:t>
            </a:r>
          </a:p>
        </p:txBody>
      </p:sp>
      <p:sp>
        <p:nvSpPr>
          <p:cNvPr id="5" name="Content Placeholder 4"/>
          <p:cNvSpPr>
            <a:spLocks noGrp="1"/>
          </p:cNvSpPr>
          <p:nvPr>
            <p:ph sz="quarter" idx="1"/>
          </p:nvPr>
        </p:nvSpPr>
        <p:spPr/>
        <p:txBody>
          <a:bodyPr>
            <a:normAutofit fontScale="62500" lnSpcReduction="20000"/>
          </a:bodyPr>
          <a:lstStyle/>
          <a:p>
            <a:r>
              <a:rPr lang="en-US" sz="3200" dirty="0"/>
              <a:t>From the title given posthumously to Aristotle’s work: </a:t>
            </a:r>
            <a:r>
              <a:rPr lang="en-US" sz="3200" i="1" dirty="0"/>
              <a:t>Ta meta ta </a:t>
            </a:r>
            <a:r>
              <a:rPr lang="en-US" sz="3200" i="1" dirty="0" err="1"/>
              <a:t>phusika</a:t>
            </a:r>
            <a:r>
              <a:rPr lang="en-US" sz="3200" i="1" dirty="0"/>
              <a:t> </a:t>
            </a:r>
            <a:r>
              <a:rPr lang="en-US" sz="3200" dirty="0"/>
              <a:t>(To be read after Aristotle’s </a:t>
            </a:r>
            <a:r>
              <a:rPr lang="en-US" sz="3200" i="1" dirty="0"/>
              <a:t>Physics</a:t>
            </a:r>
            <a:r>
              <a:rPr lang="en-US" sz="3200" dirty="0"/>
              <a:t>).</a:t>
            </a:r>
          </a:p>
          <a:p>
            <a:r>
              <a:rPr lang="en-US" sz="3200" dirty="0"/>
              <a:t>Concerned with what there is, and how we know what there is.</a:t>
            </a:r>
          </a:p>
          <a:p>
            <a:r>
              <a:rPr lang="en-US" sz="3200" dirty="0"/>
              <a:t>Sometimes called “the first philosophy”.</a:t>
            </a:r>
          </a:p>
          <a:p>
            <a:r>
              <a:rPr lang="en-US" sz="3200" dirty="0"/>
              <a:t>What is really there vs. what is merely apparent (e.g. Plato’s allegory of the cave)</a:t>
            </a:r>
          </a:p>
          <a:p>
            <a:pPr marL="0" indent="0">
              <a:buNone/>
            </a:pPr>
            <a:endParaRPr lang="en-US" dirty="0"/>
          </a:p>
        </p:txBody>
      </p:sp>
      <p:sp>
        <p:nvSpPr>
          <p:cNvPr id="7" name="Content Placeholder 6"/>
          <p:cNvSpPr>
            <a:spLocks noGrp="1"/>
          </p:cNvSpPr>
          <p:nvPr>
            <p:ph sz="quarter" idx="2"/>
          </p:nvPr>
        </p:nvSpPr>
        <p:spPr>
          <a:xfrm>
            <a:off x="4800600" y="1676400"/>
            <a:ext cx="3930501" cy="4952999"/>
          </a:xfrm>
        </p:spPr>
        <p:txBody>
          <a:bodyPr>
            <a:normAutofit fontScale="62500" lnSpcReduction="20000"/>
          </a:bodyPr>
          <a:lstStyle/>
          <a:p>
            <a:r>
              <a:rPr lang="en-US" dirty="0"/>
              <a:t>In popular culture, refers to the New Age movement developed in the 1970s – which drew on older forms of mysticism and occult thought.</a:t>
            </a:r>
          </a:p>
          <a:p>
            <a:r>
              <a:rPr lang="en-US" dirty="0"/>
              <a:t>Metaphysics is the </a:t>
            </a:r>
            <a:r>
              <a:rPr lang="en-US" b="1" dirty="0"/>
              <a:t>study of human experiences that are non-physical</a:t>
            </a:r>
            <a:r>
              <a:rPr lang="en-US" dirty="0"/>
              <a:t>. These are spiritual in nature and can not be measured by any physical sense. It is a philosophy that concentrates on ‘All-Reality’. The relationship between mind and matter, appearance and substance, form and essence.</a:t>
            </a:r>
          </a:p>
          <a:p>
            <a:pPr lvl="1"/>
            <a:r>
              <a:rPr lang="en-US" b="1" dirty="0"/>
              <a:t>Meta</a:t>
            </a:r>
            <a:r>
              <a:rPr lang="en-US" dirty="0"/>
              <a:t> means ‘above or beyond’ or it is used to refer to things that are self-referential. For example, “meta-cognition” which means thinking about thinking.</a:t>
            </a:r>
          </a:p>
          <a:p>
            <a:pPr lvl="1"/>
            <a:r>
              <a:rPr lang="en-US" b="1" dirty="0"/>
              <a:t>Physics </a:t>
            </a:r>
            <a:r>
              <a:rPr lang="en-US" dirty="0"/>
              <a:t>points to the fact that all things are guided by universal laws; physical and, in the New Age paradigm, spiritual.</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9791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dirty="0"/>
              <a:t>Philosophical approaches to religious consciousness and epistemology</a:t>
            </a:r>
          </a:p>
        </p:txBody>
      </p:sp>
      <p:sp>
        <p:nvSpPr>
          <p:cNvPr id="3" name="Content Placeholder 2"/>
          <p:cNvSpPr>
            <a:spLocks noGrp="1"/>
          </p:cNvSpPr>
          <p:nvPr>
            <p:ph sz="quarter" idx="1"/>
          </p:nvPr>
        </p:nvSpPr>
        <p:spPr>
          <a:xfrm>
            <a:off x="3429000" y="1600200"/>
            <a:ext cx="5337048" cy="5105400"/>
          </a:xfrm>
        </p:spPr>
        <p:txBody>
          <a:bodyPr>
            <a:normAutofit fontScale="85000" lnSpcReduction="20000"/>
          </a:bodyPr>
          <a:lstStyle/>
          <a:p>
            <a:r>
              <a:rPr lang="en-US" dirty="0"/>
              <a:t>William James, </a:t>
            </a:r>
            <a:r>
              <a:rPr lang="en-US" i="1" dirty="0"/>
              <a:t>Varieties of Religious Experience</a:t>
            </a:r>
            <a:r>
              <a:rPr lang="en-US" dirty="0"/>
              <a:t>, 1917 – interest in knowledge granting aspect of the religious experience and consciousness.</a:t>
            </a:r>
          </a:p>
          <a:p>
            <a:r>
              <a:rPr lang="en-US" dirty="0"/>
              <a:t>Philosophers have focused on: </a:t>
            </a:r>
          </a:p>
          <a:p>
            <a:pPr lvl="1"/>
            <a:r>
              <a:rPr lang="en-US" dirty="0"/>
              <a:t>Classifying mystical experiences</a:t>
            </a:r>
          </a:p>
          <a:p>
            <a:pPr lvl="1"/>
            <a:r>
              <a:rPr lang="en-US" dirty="0"/>
              <a:t>Their nature and manifestation in different religions and mystical traditions/settings</a:t>
            </a:r>
          </a:p>
          <a:p>
            <a:pPr lvl="1"/>
            <a:r>
              <a:rPr lang="en-US" dirty="0"/>
              <a:t>How much are mystical experiences conditioned by a mystic's culture and language</a:t>
            </a:r>
          </a:p>
          <a:p>
            <a:pPr lvl="1"/>
            <a:r>
              <a:rPr lang="en-US" dirty="0"/>
              <a:t>whether religious experiences provide evidence for the truth of their contents </a:t>
            </a:r>
          </a:p>
        </p:txBody>
      </p:sp>
      <p:pic>
        <p:nvPicPr>
          <p:cNvPr id="4101" name="Picture 5" descr="C:\Users\spot3214\Downloads\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3048000" cy="4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2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Unknown Experienced </a:t>
            </a:r>
            <a:r>
              <a:rPr lang="en-US" i="1" dirty="0"/>
              <a:t>Other/Divine</a:t>
            </a:r>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a:t>“As regards the origin of the Greek gods, we need not at present seek an opinion. But the whole array of our instances leads to a conclusion something like this: It is as if there were in the human consciousness a </a:t>
            </a:r>
            <a:r>
              <a:rPr lang="en-US" i="1" dirty="0"/>
              <a:t>sense of reality</a:t>
            </a:r>
            <a:r>
              <a:rPr lang="en-US" dirty="0"/>
              <a:t>, </a:t>
            </a:r>
            <a:r>
              <a:rPr lang="en-US" i="1" dirty="0"/>
              <a:t>a feeling of objective presence</a:t>
            </a:r>
            <a:r>
              <a:rPr lang="en-US" dirty="0"/>
              <a:t>, a </a:t>
            </a:r>
            <a:r>
              <a:rPr lang="en-US" i="1" dirty="0"/>
              <a:t>perception</a:t>
            </a:r>
            <a:r>
              <a:rPr lang="en-US" dirty="0"/>
              <a:t> of what we might call “</a:t>
            </a:r>
            <a:r>
              <a:rPr lang="en-US" i="1" dirty="0"/>
              <a:t>something there</a:t>
            </a:r>
            <a:r>
              <a:rPr lang="en-US" dirty="0"/>
              <a:t>” by which the current psychology supposes existent realities be originally revealed.” – William James, </a:t>
            </a:r>
            <a:r>
              <a:rPr lang="en-US" i="1" dirty="0"/>
              <a:t>Varieties of Religious Experience</a:t>
            </a:r>
            <a:r>
              <a:rPr lang="en-US" dirty="0"/>
              <a:t>, 1917</a:t>
            </a:r>
          </a:p>
          <a:p>
            <a:pPr marL="0" indent="0">
              <a:buNone/>
            </a:pPr>
            <a:endParaRPr lang="en-US" dirty="0"/>
          </a:p>
          <a:p>
            <a:pPr marL="0" indent="0">
              <a:buNone/>
            </a:pPr>
            <a:r>
              <a:rPr lang="en-US" dirty="0"/>
              <a:t>“It is the emotion of a creature, submerged and overwhelmed by its own nothingness in contrast to that which is supreme above all creatures” – Rudolf Otto, </a:t>
            </a:r>
            <a:r>
              <a:rPr lang="en-US" i="1" dirty="0"/>
              <a:t>The Idea of the Holy</a:t>
            </a:r>
            <a:r>
              <a:rPr lang="en-US" dirty="0"/>
              <a:t>, 1923</a:t>
            </a:r>
          </a:p>
        </p:txBody>
      </p:sp>
    </p:spTree>
    <p:extLst>
      <p:ext uri="{BB962C8B-B14F-4D97-AF65-F5344CB8AC3E}">
        <p14:creationId xmlns:p14="http://schemas.microsoft.com/office/powerpoint/2010/main" val="209819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Blake</a:t>
            </a:r>
          </a:p>
        </p:txBody>
      </p:sp>
      <p:sp>
        <p:nvSpPr>
          <p:cNvPr id="3" name="Content Placeholder 2"/>
          <p:cNvSpPr>
            <a:spLocks noGrp="1"/>
          </p:cNvSpPr>
          <p:nvPr>
            <p:ph sz="quarter" idx="1"/>
          </p:nvPr>
        </p:nvSpPr>
        <p:spPr>
          <a:xfrm>
            <a:off x="612648" y="1600200"/>
            <a:ext cx="3730752" cy="4495800"/>
          </a:xfrm>
        </p:spPr>
        <p:txBody>
          <a:bodyPr>
            <a:normAutofit fontScale="62500" lnSpcReduction="20000"/>
          </a:bodyPr>
          <a:lstStyle/>
          <a:p>
            <a:pPr marL="0" indent="0">
              <a:buNone/>
            </a:pPr>
            <a:r>
              <a:rPr lang="en-US" dirty="0">
                <a:latin typeface="Adobe Arabic" pitchFamily="18" charset="-78"/>
                <a:cs typeface="Adobe Arabic" pitchFamily="18" charset="-78"/>
              </a:rPr>
              <a:t>I rest not from my great task!</a:t>
            </a:r>
          </a:p>
          <a:p>
            <a:pPr marL="0" indent="0">
              <a:buNone/>
            </a:pPr>
            <a:r>
              <a:rPr lang="en-US" dirty="0">
                <a:latin typeface="Adobe Arabic" pitchFamily="18" charset="-78"/>
                <a:cs typeface="Adobe Arabic" pitchFamily="18" charset="-78"/>
              </a:rPr>
              <a:t>To open the Eternal Worlds, to open the immortal Eyes</a:t>
            </a:r>
          </a:p>
          <a:p>
            <a:pPr marL="0" indent="0">
              <a:buNone/>
            </a:pPr>
            <a:r>
              <a:rPr lang="en-US" dirty="0">
                <a:latin typeface="Adobe Arabic" pitchFamily="18" charset="-78"/>
                <a:cs typeface="Adobe Arabic" pitchFamily="18" charset="-78"/>
              </a:rPr>
              <a:t>Of Man inwards into the Worlds of Thought: into Eternity</a:t>
            </a:r>
          </a:p>
          <a:p>
            <a:pPr marL="0" indent="0">
              <a:buNone/>
            </a:pPr>
            <a:r>
              <a:rPr lang="en-US" dirty="0">
                <a:latin typeface="Adobe Arabic" pitchFamily="18" charset="-78"/>
                <a:cs typeface="Adobe Arabic" pitchFamily="18" charset="-78"/>
              </a:rPr>
              <a:t>Ever expanding in the Bosom of God, the Human Imagination</a:t>
            </a:r>
          </a:p>
          <a:p>
            <a:pPr marL="0" indent="0">
              <a:buNone/>
            </a:pPr>
            <a:r>
              <a:rPr lang="en-US" dirty="0">
                <a:latin typeface="Adobe Arabic" pitchFamily="18" charset="-78"/>
                <a:cs typeface="Adobe Arabic" pitchFamily="18" charset="-78"/>
              </a:rPr>
              <a:t>O </a:t>
            </a:r>
            <a:r>
              <a:rPr lang="en-US" dirty="0" err="1">
                <a:latin typeface="Adobe Arabic" pitchFamily="18" charset="-78"/>
                <a:cs typeface="Adobe Arabic" pitchFamily="18" charset="-78"/>
              </a:rPr>
              <a:t>Saviour</a:t>
            </a:r>
            <a:r>
              <a:rPr lang="en-US" dirty="0">
                <a:latin typeface="Adobe Arabic" pitchFamily="18" charset="-78"/>
                <a:cs typeface="Adobe Arabic" pitchFamily="18" charset="-78"/>
              </a:rPr>
              <a:t> pour upon me thy Spirit of meekness and love!</a:t>
            </a:r>
          </a:p>
          <a:p>
            <a:pPr marL="0" indent="0">
              <a:buNone/>
            </a:pPr>
            <a:r>
              <a:rPr lang="en-US" dirty="0">
                <a:latin typeface="Adobe Arabic" pitchFamily="18" charset="-78"/>
                <a:cs typeface="Adobe Arabic" pitchFamily="18" charset="-78"/>
              </a:rPr>
              <a:t>Annihilate the Self hood in me: be thou all my life!</a:t>
            </a:r>
          </a:p>
          <a:p>
            <a:pPr marL="0" indent="0">
              <a:buNone/>
            </a:pPr>
            <a:r>
              <a:rPr lang="en-US" dirty="0">
                <a:latin typeface="Adobe Arabic" pitchFamily="18" charset="-78"/>
                <a:cs typeface="Adobe Arabic" pitchFamily="18" charset="-78"/>
              </a:rPr>
              <a:t>Guide thou my hand, which trembles exceedingly upon the rock of ages,</a:t>
            </a:r>
          </a:p>
          <a:p>
            <a:pPr marL="0" indent="0">
              <a:buNone/>
            </a:pPr>
            <a:r>
              <a:rPr lang="en-US" dirty="0">
                <a:latin typeface="Adobe Arabic" pitchFamily="18" charset="-78"/>
                <a:cs typeface="Adobe Arabic" pitchFamily="18" charset="-78"/>
              </a:rPr>
              <a:t>While I write of the building of </a:t>
            </a:r>
            <a:r>
              <a:rPr lang="en-US" dirty="0" err="1">
                <a:latin typeface="Adobe Arabic" pitchFamily="18" charset="-78"/>
                <a:cs typeface="Adobe Arabic" pitchFamily="18" charset="-78"/>
              </a:rPr>
              <a:t>Golgonooza</a:t>
            </a:r>
            <a:endParaRPr lang="en-US" dirty="0">
              <a:latin typeface="Adobe Arabic" pitchFamily="18" charset="-78"/>
              <a:cs typeface="Adobe Arabic" pitchFamily="18" charset="-78"/>
            </a:endParaRPr>
          </a:p>
          <a:p>
            <a:pPr marL="0" indent="0">
              <a:buNone/>
            </a:pPr>
            <a:r>
              <a:rPr lang="en-US" sz="1500" dirty="0">
                <a:latin typeface="Adobe Arabic" pitchFamily="18" charset="-78"/>
                <a:cs typeface="Adobe Arabic" pitchFamily="18" charset="-78"/>
              </a:rPr>
              <a:t>William Blake, </a:t>
            </a:r>
            <a:r>
              <a:rPr lang="en-US" sz="1500" i="1" dirty="0">
                <a:latin typeface="Adobe Arabic" pitchFamily="18" charset="-78"/>
                <a:cs typeface="Adobe Arabic" pitchFamily="18" charset="-78"/>
              </a:rPr>
              <a:t>Jerusalem</a:t>
            </a:r>
            <a:r>
              <a:rPr lang="en-US" sz="1500" dirty="0">
                <a:latin typeface="Adobe Arabic" pitchFamily="18" charset="-78"/>
                <a:cs typeface="Adobe Arabic" pitchFamily="18" charset="-78"/>
              </a:rPr>
              <a:t>, (5.17.26)</a:t>
            </a:r>
          </a:p>
          <a:p>
            <a:pPr marL="0" indent="0">
              <a:buNone/>
            </a:pPr>
            <a:endParaRPr lang="en-US" dirty="0"/>
          </a:p>
        </p:txBody>
      </p:sp>
      <p:pic>
        <p:nvPicPr>
          <p:cNvPr id="1026" name="Picture 2" descr="https://i.pinimg.com/originals/07/75/45/07754563bbd82034c9deddbcfcf6d6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356441" cy="58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1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can we know? How do we know it?</a:t>
            </a:r>
          </a:p>
        </p:txBody>
      </p:sp>
      <p:sp>
        <p:nvSpPr>
          <p:cNvPr id="3" name="Content Placeholder 2"/>
          <p:cNvSpPr>
            <a:spLocks noGrp="1"/>
          </p:cNvSpPr>
          <p:nvPr>
            <p:ph sz="quarter" idx="2"/>
          </p:nvPr>
        </p:nvSpPr>
        <p:spPr/>
        <p:txBody>
          <a:bodyPr>
            <a:normAutofit lnSpcReduction="10000"/>
          </a:bodyPr>
          <a:lstStyle/>
          <a:p>
            <a:r>
              <a:rPr lang="en-US" dirty="0"/>
              <a:t>Intuition</a:t>
            </a:r>
          </a:p>
          <a:p>
            <a:r>
              <a:rPr lang="en-US" dirty="0"/>
              <a:t>Revelation</a:t>
            </a:r>
          </a:p>
          <a:p>
            <a:r>
              <a:rPr lang="en-US" dirty="0"/>
              <a:t>Inspiration</a:t>
            </a:r>
          </a:p>
          <a:p>
            <a:r>
              <a:rPr lang="en-US" dirty="0"/>
              <a:t>Received wisdom</a:t>
            </a:r>
          </a:p>
          <a:p>
            <a:r>
              <a:rPr lang="en-US" dirty="0"/>
              <a:t>“Eureka!”</a:t>
            </a:r>
          </a:p>
          <a:p>
            <a:r>
              <a:rPr lang="en-US" dirty="0"/>
              <a:t>Emotion/Feeling</a:t>
            </a:r>
          </a:p>
          <a:p>
            <a:r>
              <a:rPr lang="en-US" dirty="0"/>
              <a:t>Contemplation</a:t>
            </a:r>
          </a:p>
        </p:txBody>
      </p:sp>
      <p:sp>
        <p:nvSpPr>
          <p:cNvPr id="4" name="Content Placeholder 3"/>
          <p:cNvSpPr>
            <a:spLocks noGrp="1"/>
          </p:cNvSpPr>
          <p:nvPr>
            <p:ph sz="quarter" idx="4"/>
          </p:nvPr>
        </p:nvSpPr>
        <p:spPr/>
        <p:txBody>
          <a:bodyPr/>
          <a:lstStyle/>
          <a:p>
            <a:r>
              <a:rPr lang="en-US" dirty="0"/>
              <a:t>Empiricism</a:t>
            </a:r>
          </a:p>
          <a:p>
            <a:r>
              <a:rPr lang="en-US" dirty="0"/>
              <a:t>Experimentation</a:t>
            </a:r>
          </a:p>
          <a:p>
            <a:r>
              <a:rPr lang="en-US" dirty="0"/>
              <a:t>Sense-Experience</a:t>
            </a:r>
          </a:p>
          <a:p>
            <a:r>
              <a:rPr lang="en-US" dirty="0"/>
              <a:t>Logic/Rationality</a:t>
            </a:r>
          </a:p>
          <a:p>
            <a:r>
              <a:rPr lang="en-US" dirty="0"/>
              <a:t>Observation</a:t>
            </a:r>
          </a:p>
          <a:p>
            <a:r>
              <a:rPr lang="en-US" dirty="0"/>
              <a:t>Verifiability </a:t>
            </a:r>
          </a:p>
        </p:txBody>
      </p:sp>
      <p:sp>
        <p:nvSpPr>
          <p:cNvPr id="5" name="Text Placeholder 4"/>
          <p:cNvSpPr>
            <a:spLocks noGrp="1"/>
          </p:cNvSpPr>
          <p:nvPr>
            <p:ph type="body" sz="quarter" idx="1"/>
          </p:nvPr>
        </p:nvSpPr>
        <p:spPr/>
        <p:txBody>
          <a:bodyPr/>
          <a:lstStyle/>
          <a:p>
            <a:r>
              <a:rPr lang="en-US" dirty="0"/>
              <a:t>“Mysticism”/Religion</a:t>
            </a:r>
          </a:p>
        </p:txBody>
      </p:sp>
      <p:sp>
        <p:nvSpPr>
          <p:cNvPr id="6" name="Text Placeholder 5"/>
          <p:cNvSpPr>
            <a:spLocks noGrp="1"/>
          </p:cNvSpPr>
          <p:nvPr>
            <p:ph type="body" sz="quarter" idx="3"/>
          </p:nvPr>
        </p:nvSpPr>
        <p:spPr/>
        <p:txBody>
          <a:bodyPr/>
          <a:lstStyle/>
          <a:p>
            <a:r>
              <a:rPr lang="en-US" dirty="0"/>
              <a:t>“Normal Science”</a:t>
            </a:r>
          </a:p>
        </p:txBody>
      </p:sp>
    </p:spTree>
    <p:extLst>
      <p:ext uri="{BB962C8B-B14F-4D97-AF65-F5344CB8AC3E}">
        <p14:creationId xmlns:p14="http://schemas.microsoft.com/office/powerpoint/2010/main" val="11639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4/45/Duck-Rabbit_il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6" y="1600200"/>
            <a:ext cx="4858730"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i="1" dirty="0"/>
              <a:t>Structures of Scientific Revolutions</a:t>
            </a:r>
            <a:br>
              <a:rPr lang="en-US" i="1" dirty="0"/>
            </a:br>
            <a:r>
              <a:rPr lang="en-US" dirty="0"/>
              <a:t>Thomas Kuhn</a:t>
            </a:r>
            <a:endParaRPr lang="en-US" i="1" dirty="0"/>
          </a:p>
        </p:txBody>
      </p:sp>
      <p:sp>
        <p:nvSpPr>
          <p:cNvPr id="3" name="Content Placeholder 2"/>
          <p:cNvSpPr>
            <a:spLocks noGrp="1"/>
          </p:cNvSpPr>
          <p:nvPr>
            <p:ph sz="quarter" idx="1"/>
          </p:nvPr>
        </p:nvSpPr>
        <p:spPr>
          <a:xfrm>
            <a:off x="4191000" y="1600200"/>
            <a:ext cx="4575048" cy="4876800"/>
          </a:xfrm>
        </p:spPr>
        <p:txBody>
          <a:bodyPr>
            <a:normAutofit fontScale="77500" lnSpcReduction="20000"/>
          </a:bodyPr>
          <a:lstStyle/>
          <a:p>
            <a:r>
              <a:rPr lang="en-US" dirty="0"/>
              <a:t>“Normal science, the activity in which most scientists inevitably spend almost all their time, is predicated on the assumption that the scientific community knows what the world is like.” </a:t>
            </a:r>
          </a:p>
          <a:p>
            <a:r>
              <a:rPr lang="en-US" dirty="0"/>
              <a:t>“If these </a:t>
            </a:r>
            <a:r>
              <a:rPr lang="en-US" dirty="0" err="1"/>
              <a:t>out-of</a:t>
            </a:r>
            <a:r>
              <a:rPr lang="en-US" dirty="0"/>
              <a:t> date beliefs are to be called myths, then myths can be produced by the same sorts of methods and held for the same sorts of reasons that now lead to scientific knowledge.”</a:t>
            </a:r>
          </a:p>
          <a:p>
            <a:r>
              <a:rPr lang="en-US" dirty="0"/>
              <a:t>“What man sees depends both upon what he looks at and also upon what his previous visual-conception experience has taught him to see.” </a:t>
            </a:r>
          </a:p>
        </p:txBody>
      </p:sp>
      <p:sp>
        <p:nvSpPr>
          <p:cNvPr id="4" name="TextBox 3"/>
          <p:cNvSpPr txBox="1"/>
          <p:nvPr/>
        </p:nvSpPr>
        <p:spPr>
          <a:xfrm>
            <a:off x="228600" y="4724400"/>
            <a:ext cx="3733800" cy="2031325"/>
          </a:xfrm>
          <a:prstGeom prst="rect">
            <a:avLst/>
          </a:prstGeom>
          <a:noFill/>
        </p:spPr>
        <p:txBody>
          <a:bodyPr wrap="square" rtlCol="0">
            <a:spAutoFit/>
          </a:bodyPr>
          <a:lstStyle/>
          <a:p>
            <a:r>
              <a:rPr lang="en-US" dirty="0"/>
              <a:t>Kuhn used this duck-rabbit optical illusion to demonstrate the way in which a paradigm shift could cause one to see the same information in an entirely different way – each view (either as duck or rabbit) is incommensurable.</a:t>
            </a:r>
          </a:p>
        </p:txBody>
      </p:sp>
    </p:spTree>
    <p:extLst>
      <p:ext uri="{BB962C8B-B14F-4D97-AF65-F5344CB8AC3E}">
        <p14:creationId xmlns:p14="http://schemas.microsoft.com/office/powerpoint/2010/main" val="188056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Paradigm Shifts</a:t>
            </a:r>
            <a:br>
              <a:rPr lang="en-US" dirty="0"/>
            </a:br>
            <a:r>
              <a:rPr lang="en-US" sz="3100" i="1" dirty="0"/>
              <a:t>The Limits of Scientific Knowledge</a:t>
            </a:r>
            <a:endParaRPr lang="en-US" i="1"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dirty="0"/>
              <a:t>“But what really set the cat among the philosophical pigeons was one implication of Kuhn's account of the process of paradigm change. He argued that competing paradigms are "incommensurable": that is to say, there exists no objective way of assessing their relative merits. There's no way, for example, that one could make a checklist comparing the merits of Newtonian mechanics (which applies to snooker balls and planets but not to anything that goes on inside the atom) and quantum mechanics (which deals with what happens at the sub-atomic level). But if rival paradigms are really incommensurable, then doesn't that imply that scientific revolutions must be based – at least in part – on irrational grounds? In which case, are not the paradigm shifts that we celebrate as great intellectual breakthroughs merely the result of outbreaks of mob psychology?”</a:t>
            </a:r>
          </a:p>
          <a:p>
            <a:pPr marL="0" indent="0">
              <a:buNone/>
            </a:pPr>
            <a:endParaRPr lang="en-US" dirty="0"/>
          </a:p>
          <a:p>
            <a:pPr marL="0" indent="0">
              <a:buNone/>
            </a:pPr>
            <a:r>
              <a:rPr lang="en-US" sz="1500" dirty="0"/>
              <a:t>John Naughton, “Thomas Kuhn: the man who changed the way the world looked at science,” </a:t>
            </a:r>
            <a:r>
              <a:rPr lang="en-US" sz="1500" i="1" dirty="0"/>
              <a:t>The Guardian</a:t>
            </a:r>
            <a:r>
              <a:rPr lang="en-US" sz="1500" dirty="0"/>
              <a:t>, 18 August 2012.</a:t>
            </a:r>
          </a:p>
          <a:p>
            <a:pPr marL="0" indent="0">
              <a:buNone/>
            </a:pPr>
            <a:endParaRPr lang="en-US" dirty="0"/>
          </a:p>
        </p:txBody>
      </p:sp>
    </p:spTree>
    <p:extLst>
      <p:ext uri="{BB962C8B-B14F-4D97-AF65-F5344CB8AC3E}">
        <p14:creationId xmlns:p14="http://schemas.microsoft.com/office/powerpoint/2010/main" val="127152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Paradigm shifts and planetary orbit</a:t>
            </a:r>
            <a:br>
              <a:rPr lang="en-US" dirty="0"/>
            </a:br>
            <a:r>
              <a:rPr lang="en-US" sz="2700" i="1" dirty="0"/>
              <a:t>using epicycles to “patch up” geocentric paradigms</a:t>
            </a:r>
          </a:p>
        </p:txBody>
      </p:sp>
      <p:sp>
        <p:nvSpPr>
          <p:cNvPr id="3" name="Content Placeholder 2"/>
          <p:cNvSpPr>
            <a:spLocks noGrp="1"/>
          </p:cNvSpPr>
          <p:nvPr>
            <p:ph sz="quarter" idx="1"/>
          </p:nvPr>
        </p:nvSpPr>
        <p:spPr/>
        <p:txBody>
          <a:bodyPr/>
          <a:lstStyle/>
          <a:p>
            <a:endParaRPr lang="en-US"/>
          </a:p>
        </p:txBody>
      </p:sp>
      <p:pic>
        <p:nvPicPr>
          <p:cNvPr id="2050" name="Picture 2" descr="Image result for wandering planets orbit ptol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049463"/>
            <a:ext cx="3810000" cy="3914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andering planets orbit ptol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6845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8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The Fall as a severance from union with the divine</a:t>
            </a:r>
            <a:br>
              <a:rPr lang="en-US" sz="2800" dirty="0"/>
            </a:br>
            <a:r>
              <a:rPr lang="en-US" sz="2800" i="1" dirty="0"/>
              <a:t>Intuition/Feeling vs. Logic/Intellectualism</a:t>
            </a:r>
            <a:endParaRPr lang="en-US" sz="2800" dirty="0"/>
          </a:p>
        </p:txBody>
      </p:sp>
      <p:sp>
        <p:nvSpPr>
          <p:cNvPr id="3" name="Content Placeholder 2"/>
          <p:cNvSpPr>
            <a:spLocks noGrp="1"/>
          </p:cNvSpPr>
          <p:nvPr>
            <p:ph sz="quarter" idx="1"/>
          </p:nvPr>
        </p:nvSpPr>
        <p:spPr>
          <a:xfrm>
            <a:off x="3810000" y="1600200"/>
            <a:ext cx="5257800" cy="5181600"/>
          </a:xfrm>
        </p:spPr>
        <p:txBody>
          <a:bodyPr>
            <a:normAutofit fontScale="55000" lnSpcReduction="20000"/>
          </a:bodyPr>
          <a:lstStyle/>
          <a:p>
            <a:pPr marL="0" indent="0">
              <a:buNone/>
            </a:pPr>
            <a:r>
              <a:rPr lang="en-US" sz="3600" dirty="0">
                <a:latin typeface="Adobe Arabic" pitchFamily="18" charset="-78"/>
                <a:cs typeface="Adobe Arabic" pitchFamily="18" charset="-78"/>
              </a:rPr>
              <a:t>Unto the woman he said, I will greatly multiply thy sorrow and thy conception; in sorrow thou shalt bring forth children.</a:t>
            </a:r>
          </a:p>
          <a:p>
            <a:pPr marL="0" indent="0">
              <a:buNone/>
            </a:pPr>
            <a:r>
              <a:rPr lang="en-US" sz="2100" dirty="0">
                <a:latin typeface="Adobe Arabic" pitchFamily="18" charset="-78"/>
                <a:cs typeface="Adobe Arabic" pitchFamily="18" charset="-78"/>
              </a:rPr>
              <a:t>Genesis 3:16</a:t>
            </a:r>
          </a:p>
          <a:p>
            <a:pPr marL="0" indent="0">
              <a:buNone/>
            </a:pPr>
            <a:endParaRPr lang="en-US" sz="1900" dirty="0">
              <a:latin typeface="Adobe Arabic" pitchFamily="18" charset="-78"/>
              <a:cs typeface="Adobe Arabic" pitchFamily="18" charset="-78"/>
            </a:endParaRPr>
          </a:p>
          <a:p>
            <a:pPr marL="0" indent="0">
              <a:buNone/>
            </a:pPr>
            <a:r>
              <a:rPr lang="en-US" sz="3800" dirty="0">
                <a:latin typeface="Adobe Arabic" pitchFamily="18" charset="-78"/>
                <a:cs typeface="Adobe Arabic" pitchFamily="18" charset="-78"/>
              </a:rPr>
              <a:t>Cursed is the ground because of you; through painful toil you will eat food from it all the days of your life. It will produce thorns and thistles for you, and you will eat the plants of the field. By the sweat of your brow will you have food to eat until you return to the ground from which you were made. For you were made from dust, and to dust you will return.</a:t>
            </a:r>
          </a:p>
          <a:p>
            <a:pPr marL="0" indent="0">
              <a:buNone/>
            </a:pPr>
            <a:r>
              <a:rPr lang="en-US" sz="2200" dirty="0">
                <a:latin typeface="Adobe Arabic" pitchFamily="18" charset="-78"/>
                <a:cs typeface="Adobe Arabic" pitchFamily="18" charset="-78"/>
              </a:rPr>
              <a:t>Genesis 3:17-19</a:t>
            </a:r>
          </a:p>
          <a:p>
            <a:pPr marL="0" indent="0">
              <a:buNone/>
            </a:pPr>
            <a:endParaRPr lang="en-US" sz="1300" dirty="0">
              <a:latin typeface="Adobe Arabic" pitchFamily="18" charset="-78"/>
              <a:cs typeface="Adobe Arabic" pitchFamily="18" charset="-78"/>
            </a:endParaRPr>
          </a:p>
          <a:p>
            <a:pPr marL="0" indent="0">
              <a:spcBef>
                <a:spcPts val="0"/>
              </a:spcBef>
              <a:buNone/>
            </a:pPr>
            <a:r>
              <a:rPr lang="en-US" sz="3400" dirty="0" err="1">
                <a:latin typeface="Adobe Arabic" pitchFamily="18" charset="-78"/>
                <a:cs typeface="Adobe Arabic" pitchFamily="18" charset="-78"/>
              </a:rPr>
              <a:t>Labouring</a:t>
            </a:r>
            <a:r>
              <a:rPr lang="en-US" sz="3400" dirty="0">
                <a:latin typeface="Adobe Arabic" pitchFamily="18" charset="-78"/>
                <a:cs typeface="Adobe Arabic" pitchFamily="18" charset="-78"/>
              </a:rPr>
              <a:t> the </a:t>
            </a:r>
            <a:r>
              <a:rPr lang="en-US" sz="3400" dirty="0" err="1">
                <a:latin typeface="Adobe Arabic" pitchFamily="18" charset="-78"/>
                <a:cs typeface="Adobe Arabic" pitchFamily="18" charset="-78"/>
              </a:rPr>
              <a:t>soile</a:t>
            </a:r>
            <a:r>
              <a:rPr lang="en-US" sz="3400" dirty="0">
                <a:latin typeface="Adobe Arabic" pitchFamily="18" charset="-78"/>
                <a:cs typeface="Adobe Arabic" pitchFamily="18" charset="-78"/>
              </a:rPr>
              <a:t>, and reaping plenteous crop,</a:t>
            </a:r>
          </a:p>
          <a:p>
            <a:pPr marL="0" indent="0">
              <a:spcBef>
                <a:spcPts val="0"/>
              </a:spcBef>
              <a:buNone/>
            </a:pPr>
            <a:r>
              <a:rPr lang="en-US" sz="3400" dirty="0">
                <a:latin typeface="Adobe Arabic" pitchFamily="18" charset="-78"/>
                <a:cs typeface="Adobe Arabic" pitchFamily="18" charset="-78"/>
              </a:rPr>
              <a:t>Corn wine and </a:t>
            </a:r>
            <a:r>
              <a:rPr lang="en-US" sz="3400" dirty="0" err="1">
                <a:latin typeface="Adobe Arabic" pitchFamily="18" charset="-78"/>
                <a:cs typeface="Adobe Arabic" pitchFamily="18" charset="-78"/>
              </a:rPr>
              <a:t>oyle</a:t>
            </a:r>
            <a:r>
              <a:rPr lang="en-US" sz="3400" dirty="0">
                <a:latin typeface="Adobe Arabic" pitchFamily="18" charset="-78"/>
                <a:cs typeface="Adobe Arabic" pitchFamily="18" charset="-78"/>
              </a:rPr>
              <a:t>; and from the herd or flock,</a:t>
            </a:r>
          </a:p>
          <a:p>
            <a:pPr marL="0" indent="0">
              <a:spcBef>
                <a:spcPts val="0"/>
              </a:spcBef>
              <a:buNone/>
            </a:pPr>
            <a:r>
              <a:rPr lang="en-US" sz="3400" dirty="0">
                <a:latin typeface="Adobe Arabic" pitchFamily="18" charset="-78"/>
                <a:cs typeface="Adobe Arabic" pitchFamily="18" charset="-78"/>
              </a:rPr>
              <a:t>Oft sacrificing Bullock, Lamb, or Kid</a:t>
            </a:r>
          </a:p>
          <a:p>
            <a:pPr marL="0" indent="0">
              <a:buNone/>
            </a:pPr>
            <a:r>
              <a:rPr lang="en-US" sz="2000" dirty="0">
                <a:latin typeface="Adobe Arabic" pitchFamily="18" charset="-78"/>
                <a:cs typeface="Adobe Arabic" pitchFamily="18" charset="-78"/>
              </a:rPr>
              <a:t>John Milton, </a:t>
            </a:r>
            <a:r>
              <a:rPr lang="en-US" sz="2000" i="1" dirty="0">
                <a:latin typeface="Adobe Arabic" pitchFamily="18" charset="-78"/>
                <a:cs typeface="Adobe Arabic" pitchFamily="18" charset="-78"/>
              </a:rPr>
              <a:t>Paradise Lost</a:t>
            </a:r>
            <a:endParaRPr lang="en-US" sz="2000" dirty="0">
              <a:latin typeface="Adobe Arabic" pitchFamily="18" charset="-78"/>
              <a:cs typeface="Adobe Arabic" pitchFamily="18" charset="-78"/>
            </a:endParaRPr>
          </a:p>
        </p:txBody>
      </p:sp>
      <p:pic>
        <p:nvPicPr>
          <p:cNvPr id="3076" name="Picture 4" descr="Image result for cast out of 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295400"/>
            <a:ext cx="359092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C:\Users\spot3214\Downloads\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0"/>
            <a:ext cx="103088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s i heard the learn'd astron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69913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94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26938-B285-4A31-B3E9-B60DFF109D93}"/>
              </a:ext>
            </a:extLst>
          </p:cNvPr>
          <p:cNvSpPr>
            <a:spLocks noGrp="1"/>
          </p:cNvSpPr>
          <p:nvPr>
            <p:ph type="title"/>
          </p:nvPr>
        </p:nvSpPr>
        <p:spPr/>
        <p:txBody>
          <a:bodyPr>
            <a:normAutofit fontScale="90000"/>
          </a:bodyPr>
          <a:lstStyle/>
          <a:p>
            <a:r>
              <a:rPr lang="en-US" dirty="0"/>
              <a:t>Religious experience</a:t>
            </a:r>
            <a:br>
              <a:rPr lang="en-US" dirty="0"/>
            </a:br>
            <a:r>
              <a:rPr lang="en-US" i="1" dirty="0"/>
              <a:t>Religious Consciousness</a:t>
            </a:r>
            <a:endParaRPr lang="en-US" dirty="0"/>
          </a:p>
        </p:txBody>
      </p:sp>
      <p:sp>
        <p:nvSpPr>
          <p:cNvPr id="3" name="Content Placeholder 2">
            <a:extLst>
              <a:ext uri="{FF2B5EF4-FFF2-40B4-BE49-F238E27FC236}">
                <a16:creationId xmlns:a16="http://schemas.microsoft.com/office/drawing/2014/main" xmlns="" id="{BEB49DE6-9C19-4FB5-9F90-5DDA2D43CC3F}"/>
              </a:ext>
            </a:extLst>
          </p:cNvPr>
          <p:cNvSpPr>
            <a:spLocks noGrp="1"/>
          </p:cNvSpPr>
          <p:nvPr>
            <p:ph sz="quarter" idx="1"/>
          </p:nvPr>
        </p:nvSpPr>
        <p:spPr>
          <a:xfrm>
            <a:off x="228600" y="1600200"/>
            <a:ext cx="4343400" cy="4572000"/>
          </a:xfrm>
        </p:spPr>
        <p:txBody>
          <a:bodyPr>
            <a:normAutofit fontScale="62500" lnSpcReduction="20000"/>
          </a:bodyPr>
          <a:lstStyle/>
          <a:p>
            <a:r>
              <a:rPr lang="en-US" b="1" dirty="0"/>
              <a:t>RELIGION</a:t>
            </a:r>
            <a:r>
              <a:rPr lang="en-US" dirty="0"/>
              <a:t> may be defined as </a:t>
            </a:r>
            <a:r>
              <a:rPr lang="en-US" b="1" dirty="0"/>
              <a:t>beliefs and patterns of behavior by which people try to deal with what they view as important problems that can’t be solved by other means</a:t>
            </a:r>
            <a:r>
              <a:rPr lang="en-US" dirty="0"/>
              <a:t>: e.g. the need to confront and explain life and death.  </a:t>
            </a:r>
          </a:p>
          <a:p>
            <a:r>
              <a:rPr lang="en-US" dirty="0"/>
              <a:t>All cultures have religions, which are powerful and dynamic forces in human society.  </a:t>
            </a:r>
          </a:p>
          <a:p>
            <a:r>
              <a:rPr lang="en-US" dirty="0"/>
              <a:t>To overcome limitations, people often turn to supernatural beings and powers </a:t>
            </a:r>
            <a:r>
              <a:rPr lang="en-US" dirty="0">
                <a:sym typeface="Wingdings" panose="05000000000000000000" pitchFamily="2" charset="2"/>
              </a:rPr>
              <a:t> </a:t>
            </a:r>
            <a:r>
              <a:rPr lang="en-US" dirty="0"/>
              <a:t>gods and goddesses, ancestral and nature spirits, impersonal powers.  </a:t>
            </a:r>
          </a:p>
          <a:p>
            <a:r>
              <a:rPr lang="en-US" dirty="0"/>
              <a:t>Religion presupposes the existence of supernatural beings and powers with interest in human affairs—so to these beings and/or powers, humans can direct appeals for aid. </a:t>
            </a:r>
          </a:p>
        </p:txBody>
      </p:sp>
      <p:pic>
        <p:nvPicPr>
          <p:cNvPr id="1026" name="Picture 2" descr="Related image">
            <a:extLst>
              <a:ext uri="{FF2B5EF4-FFF2-40B4-BE49-F238E27FC236}">
                <a16:creationId xmlns:a16="http://schemas.microsoft.com/office/drawing/2014/main" xmlns="" id="{3E9368E7-BD64-42E5-A2F5-F80538600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400"/>
            <a:ext cx="3293974"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7F85542-CF36-4AF3-9500-45CD86CD3003}"/>
              </a:ext>
            </a:extLst>
          </p:cNvPr>
          <p:cNvSpPr txBox="1"/>
          <p:nvPr/>
        </p:nvSpPr>
        <p:spPr>
          <a:xfrm>
            <a:off x="1371736" y="6208677"/>
            <a:ext cx="3961021" cy="369332"/>
          </a:xfrm>
          <a:prstGeom prst="rect">
            <a:avLst/>
          </a:prstGeom>
          <a:noFill/>
        </p:spPr>
        <p:txBody>
          <a:bodyPr wrap="none" rtlCol="0">
            <a:spAutoFit/>
          </a:bodyPr>
          <a:lstStyle/>
          <a:p>
            <a:r>
              <a:rPr lang="en-US" sz="1400" dirty="0">
                <a:solidFill>
                  <a:schemeClr val="bg1">
                    <a:lumMod val="75000"/>
                  </a:schemeClr>
                </a:solidFill>
              </a:rPr>
              <a:t>Cora </a:t>
            </a:r>
            <a:r>
              <a:rPr lang="en-US" sz="1400" dirty="0" err="1">
                <a:solidFill>
                  <a:schemeClr val="bg1">
                    <a:lumMod val="75000"/>
                  </a:schemeClr>
                </a:solidFill>
              </a:rPr>
              <a:t>Agatucci</a:t>
            </a:r>
            <a:r>
              <a:rPr lang="en-US" sz="1400" dirty="0">
                <a:solidFill>
                  <a:schemeClr val="bg1">
                    <a:lumMod val="75000"/>
                  </a:schemeClr>
                </a:solidFill>
              </a:rPr>
              <a:t>, “Culture, Religion, and Myth,” 2010</a:t>
            </a:r>
            <a:r>
              <a:rPr lang="en-US" dirty="0">
                <a:solidFill>
                  <a:schemeClr val="bg1">
                    <a:lumMod val="75000"/>
                  </a:schemeClr>
                </a:solidFill>
              </a:rPr>
              <a:t>.</a:t>
            </a:r>
          </a:p>
        </p:txBody>
      </p:sp>
    </p:spTree>
    <p:extLst>
      <p:ext uri="{BB962C8B-B14F-4D97-AF65-F5344CB8AC3E}">
        <p14:creationId xmlns:p14="http://schemas.microsoft.com/office/powerpoint/2010/main" val="218725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4A869-4DBD-456E-A0DE-A910E92A54E8}"/>
              </a:ext>
            </a:extLst>
          </p:cNvPr>
          <p:cNvSpPr>
            <a:spLocks noGrp="1"/>
          </p:cNvSpPr>
          <p:nvPr>
            <p:ph type="title"/>
          </p:nvPr>
        </p:nvSpPr>
        <p:spPr/>
        <p:txBody>
          <a:bodyPr/>
          <a:lstStyle/>
          <a:p>
            <a:r>
              <a:rPr lang="en-US" dirty="0"/>
              <a:t>Prehistoric religion</a:t>
            </a:r>
          </a:p>
        </p:txBody>
      </p:sp>
      <p:sp>
        <p:nvSpPr>
          <p:cNvPr id="3" name="Content Placeholder 2">
            <a:extLst>
              <a:ext uri="{FF2B5EF4-FFF2-40B4-BE49-F238E27FC236}">
                <a16:creationId xmlns:a16="http://schemas.microsoft.com/office/drawing/2014/main" xmlns="" id="{64F3AE38-84F0-4DE9-B4C2-B447DB492420}"/>
              </a:ext>
            </a:extLst>
          </p:cNvPr>
          <p:cNvSpPr>
            <a:spLocks noGrp="1"/>
          </p:cNvSpPr>
          <p:nvPr>
            <p:ph sz="quarter" idx="1"/>
          </p:nvPr>
        </p:nvSpPr>
        <p:spPr/>
        <p:txBody>
          <a:bodyPr>
            <a:normAutofit fontScale="92500" lnSpcReduction="10000"/>
          </a:bodyPr>
          <a:lstStyle/>
          <a:p>
            <a:r>
              <a:rPr lang="en-US" dirty="0"/>
              <a:t>Explanation for the afterlife</a:t>
            </a:r>
          </a:p>
          <a:p>
            <a:pPr lvl="1"/>
            <a:r>
              <a:rPr lang="en-US" dirty="0"/>
              <a:t>Intentional burial with goods</a:t>
            </a:r>
          </a:p>
          <a:p>
            <a:r>
              <a:rPr lang="en-US" dirty="0"/>
              <a:t> Emil </a:t>
            </a:r>
            <a:r>
              <a:rPr lang="en-US" dirty="0" err="1"/>
              <a:t>Bächler</a:t>
            </a:r>
            <a:r>
              <a:rPr lang="en-US" dirty="0"/>
              <a:t> in particular suggests (based on archeological evidence from Middle Paleolithic caves) that a widespread Middle Paleolithic Neanderthal bear-cult existed</a:t>
            </a:r>
          </a:p>
          <a:p>
            <a:r>
              <a:rPr lang="en-US" dirty="0"/>
              <a:t>Through </a:t>
            </a:r>
            <a:r>
              <a:rPr lang="en-US" b="1" dirty="0"/>
              <a:t>ritual </a:t>
            </a:r>
            <a:r>
              <a:rPr lang="en-US" dirty="0"/>
              <a:t>(religion in action)—e.g. prayer, song, dance, offerings, sacrifices—people worship, trying to ward off misfortune and/or entreat supernatural powers and beings to aid and protect, and help humans prosper.  </a:t>
            </a:r>
          </a:p>
          <a:p>
            <a:endParaRPr lang="en-US" dirty="0"/>
          </a:p>
        </p:txBody>
      </p:sp>
      <p:sp>
        <p:nvSpPr>
          <p:cNvPr id="4" name="AutoShape 2" descr="Related image">
            <a:extLst>
              <a:ext uri="{FF2B5EF4-FFF2-40B4-BE49-F238E27FC236}">
                <a16:creationId xmlns:a16="http://schemas.microsoft.com/office/drawing/2014/main" xmlns="" id="{EFB18F74-230E-4018-BB61-F2AFBF9D79C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Related image">
            <a:extLst>
              <a:ext uri="{FF2B5EF4-FFF2-40B4-BE49-F238E27FC236}">
                <a16:creationId xmlns:a16="http://schemas.microsoft.com/office/drawing/2014/main" xmlns="" id="{1750FF85-44EA-43CE-99CB-CFAB3F7FF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302" r="12923"/>
          <a:stretch/>
        </p:blipFill>
        <p:spPr bwMode="auto">
          <a:xfrm>
            <a:off x="5434017" y="76200"/>
            <a:ext cx="3349752" cy="24074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A8F435B5-B59F-4851-8E72-6E540ED1214E}"/>
              </a:ext>
            </a:extLst>
          </p:cNvPr>
          <p:cNvSpPr txBox="1"/>
          <p:nvPr/>
        </p:nvSpPr>
        <p:spPr>
          <a:xfrm>
            <a:off x="228600" y="6121108"/>
            <a:ext cx="3997697" cy="738664"/>
          </a:xfrm>
          <a:prstGeom prst="rect">
            <a:avLst/>
          </a:prstGeom>
          <a:noFill/>
        </p:spPr>
        <p:txBody>
          <a:bodyPr wrap="none" rtlCol="0">
            <a:spAutoFit/>
          </a:bodyPr>
          <a:lstStyle/>
          <a:p>
            <a:r>
              <a:rPr lang="en-US" sz="1400" dirty="0">
                <a:solidFill>
                  <a:schemeClr val="bg1">
                    <a:lumMod val="75000"/>
                  </a:schemeClr>
                </a:solidFill>
              </a:rPr>
              <a:t>Ina </a:t>
            </a:r>
            <a:r>
              <a:rPr lang="en-US" sz="1400" dirty="0" err="1">
                <a:solidFill>
                  <a:schemeClr val="bg1">
                    <a:lumMod val="75000"/>
                  </a:schemeClr>
                </a:solidFill>
              </a:rPr>
              <a:t>Wunn</a:t>
            </a:r>
            <a:r>
              <a:rPr lang="en-US" sz="1400" dirty="0">
                <a:solidFill>
                  <a:schemeClr val="bg1">
                    <a:lumMod val="75000"/>
                  </a:schemeClr>
                </a:solidFill>
              </a:rPr>
              <a:t>, “The Beginning of Religion,” </a:t>
            </a:r>
            <a:r>
              <a:rPr lang="en-US" sz="1400" i="1" dirty="0">
                <a:solidFill>
                  <a:schemeClr val="bg1">
                    <a:lumMod val="75000"/>
                  </a:schemeClr>
                </a:solidFill>
              </a:rPr>
              <a:t>Numen,</a:t>
            </a:r>
            <a:r>
              <a:rPr lang="en-US" sz="1400" dirty="0">
                <a:solidFill>
                  <a:schemeClr val="bg1">
                    <a:lumMod val="75000"/>
                  </a:schemeClr>
                </a:solidFill>
              </a:rPr>
              <a:t> 2000.</a:t>
            </a:r>
          </a:p>
          <a:p>
            <a:r>
              <a:rPr lang="en-US" sz="1400" dirty="0">
                <a:solidFill>
                  <a:schemeClr val="bg1">
                    <a:lumMod val="75000"/>
                  </a:schemeClr>
                </a:solidFill>
              </a:rPr>
              <a:t>Cora </a:t>
            </a:r>
            <a:r>
              <a:rPr lang="en-US" sz="1400" dirty="0" err="1">
                <a:solidFill>
                  <a:schemeClr val="bg1">
                    <a:lumMod val="75000"/>
                  </a:schemeClr>
                </a:solidFill>
              </a:rPr>
              <a:t>Agatucci</a:t>
            </a:r>
            <a:r>
              <a:rPr lang="en-US" sz="1400" dirty="0">
                <a:solidFill>
                  <a:schemeClr val="bg1">
                    <a:lumMod val="75000"/>
                  </a:schemeClr>
                </a:solidFill>
              </a:rPr>
              <a:t>, “Culture, Religion, and Myth,” 2010.</a:t>
            </a:r>
          </a:p>
          <a:p>
            <a:endParaRPr lang="en-US" sz="1400" dirty="0">
              <a:solidFill>
                <a:schemeClr val="bg1">
                  <a:lumMod val="75000"/>
                </a:schemeClr>
              </a:solidFill>
            </a:endParaRPr>
          </a:p>
        </p:txBody>
      </p:sp>
    </p:spTree>
    <p:extLst>
      <p:ext uri="{BB962C8B-B14F-4D97-AF65-F5344CB8AC3E}">
        <p14:creationId xmlns:p14="http://schemas.microsoft.com/office/powerpoint/2010/main" val="297501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26039-DA05-41FA-A01E-74A00AE5546A}"/>
              </a:ext>
            </a:extLst>
          </p:cNvPr>
          <p:cNvSpPr>
            <a:spLocks noGrp="1"/>
          </p:cNvSpPr>
          <p:nvPr>
            <p:ph type="title"/>
          </p:nvPr>
        </p:nvSpPr>
        <p:spPr>
          <a:xfrm>
            <a:off x="457200" y="38127"/>
            <a:ext cx="8153400" cy="990600"/>
          </a:xfrm>
        </p:spPr>
        <p:txBody>
          <a:bodyPr>
            <a:noAutofit/>
          </a:bodyPr>
          <a:lstStyle/>
          <a:p>
            <a:r>
              <a:rPr lang="en-US" sz="3600" dirty="0"/>
              <a:t>Human and animal connections to the divine</a:t>
            </a:r>
          </a:p>
        </p:txBody>
      </p:sp>
      <p:sp>
        <p:nvSpPr>
          <p:cNvPr id="3" name="Content Placeholder 2">
            <a:extLst>
              <a:ext uri="{FF2B5EF4-FFF2-40B4-BE49-F238E27FC236}">
                <a16:creationId xmlns:a16="http://schemas.microsoft.com/office/drawing/2014/main" xmlns="" id="{AF006F99-B887-4FB7-8947-871C3EC36540}"/>
              </a:ext>
            </a:extLst>
          </p:cNvPr>
          <p:cNvSpPr>
            <a:spLocks noGrp="1"/>
          </p:cNvSpPr>
          <p:nvPr>
            <p:ph sz="quarter" idx="1"/>
          </p:nvPr>
        </p:nvSpPr>
        <p:spPr>
          <a:xfrm>
            <a:off x="152400" y="1600200"/>
            <a:ext cx="5638800" cy="5029200"/>
          </a:xfrm>
        </p:spPr>
        <p:txBody>
          <a:bodyPr>
            <a:normAutofit fontScale="70000" lnSpcReduction="20000"/>
          </a:bodyPr>
          <a:lstStyle/>
          <a:p>
            <a:pPr lvl="0"/>
            <a:r>
              <a:rPr lang="en-US" sz="3400" dirty="0"/>
              <a:t>Most cultures have </a:t>
            </a:r>
            <a:r>
              <a:rPr lang="en-US" sz="3400" b="1" dirty="0"/>
              <a:t>religious specialists</a:t>
            </a:r>
            <a:r>
              <a:rPr lang="en-US" sz="3400" dirty="0"/>
              <a:t>—e.g. shamans, priests, theologians—who are skilled at dealing with supernatural deities/powers, and can mediate between the spiritual and human worlds.  </a:t>
            </a:r>
          </a:p>
          <a:p>
            <a:pPr lvl="0"/>
            <a:r>
              <a:rPr lang="en-US" sz="3400" dirty="0"/>
              <a:t>Religion reduces human anxieties</a:t>
            </a:r>
          </a:p>
          <a:p>
            <a:pPr lvl="1"/>
            <a:r>
              <a:rPr lang="en-US" sz="3100" dirty="0"/>
              <a:t>explaining the unknown or making it understandable</a:t>
            </a:r>
          </a:p>
          <a:p>
            <a:pPr lvl="1"/>
            <a:r>
              <a:rPr lang="en-US" sz="3100" dirty="0"/>
              <a:t> providing comfort in times of crisis</a:t>
            </a:r>
          </a:p>
          <a:p>
            <a:pPr lvl="1"/>
            <a:r>
              <a:rPr lang="en-US" sz="3100" dirty="0"/>
              <a:t>sanctioning a range of human conduct with notions of right and wrong</a:t>
            </a:r>
          </a:p>
          <a:p>
            <a:pPr lvl="1"/>
            <a:r>
              <a:rPr lang="en-US" sz="3100" dirty="0"/>
              <a:t>setting precedents for acceptable behavior</a:t>
            </a:r>
          </a:p>
          <a:p>
            <a:pPr lvl="1"/>
            <a:r>
              <a:rPr lang="en-US" sz="3100" dirty="0"/>
              <a:t> transferring the burden of making decisions from human to supernatural beings.</a:t>
            </a:r>
          </a:p>
          <a:p>
            <a:endParaRPr lang="en-US" dirty="0"/>
          </a:p>
        </p:txBody>
      </p:sp>
      <p:pic>
        <p:nvPicPr>
          <p:cNvPr id="2050" name="Picture 2" descr="Image result for modern shaman">
            <a:extLst>
              <a:ext uri="{FF2B5EF4-FFF2-40B4-BE49-F238E27FC236}">
                <a16:creationId xmlns:a16="http://schemas.microsoft.com/office/drawing/2014/main" xmlns="" id="{413E03BF-A4CA-4878-B2F6-E28BB9BDC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11" y="871815"/>
            <a:ext cx="2600325"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B820FEFF-8CBF-4545-91C9-080B8B22B361}"/>
              </a:ext>
            </a:extLst>
          </p:cNvPr>
          <p:cNvSpPr txBox="1"/>
          <p:nvPr/>
        </p:nvSpPr>
        <p:spPr>
          <a:xfrm>
            <a:off x="457200" y="6260068"/>
            <a:ext cx="3343479" cy="338554"/>
          </a:xfrm>
          <a:prstGeom prst="rect">
            <a:avLst/>
          </a:prstGeom>
          <a:noFill/>
        </p:spPr>
        <p:txBody>
          <a:bodyPr wrap="none" rtlCol="0">
            <a:spAutoFit/>
          </a:bodyPr>
          <a:lstStyle/>
          <a:p>
            <a:r>
              <a:rPr lang="en-US" sz="1200" dirty="0">
                <a:solidFill>
                  <a:schemeClr val="bg1">
                    <a:lumMod val="65000"/>
                  </a:schemeClr>
                </a:solidFill>
              </a:rPr>
              <a:t>Cora </a:t>
            </a:r>
            <a:r>
              <a:rPr lang="en-US" sz="1200" dirty="0" err="1">
                <a:solidFill>
                  <a:schemeClr val="bg1">
                    <a:lumMod val="65000"/>
                  </a:schemeClr>
                </a:solidFill>
              </a:rPr>
              <a:t>Agatucci</a:t>
            </a:r>
            <a:r>
              <a:rPr lang="en-US" sz="1200" dirty="0">
                <a:solidFill>
                  <a:schemeClr val="bg1">
                    <a:lumMod val="65000"/>
                  </a:schemeClr>
                </a:solidFill>
              </a:rPr>
              <a:t>, “Culture, Religion, and Myth,” 2010</a:t>
            </a:r>
            <a:r>
              <a:rPr lang="en-US" sz="1600" dirty="0">
                <a:solidFill>
                  <a:schemeClr val="bg1">
                    <a:lumMod val="65000"/>
                  </a:schemeClr>
                </a:solidFill>
              </a:rPr>
              <a:t>.</a:t>
            </a:r>
          </a:p>
        </p:txBody>
      </p:sp>
      <p:sp>
        <p:nvSpPr>
          <p:cNvPr id="4" name="TextBox 3">
            <a:extLst>
              <a:ext uri="{FF2B5EF4-FFF2-40B4-BE49-F238E27FC236}">
                <a16:creationId xmlns:a16="http://schemas.microsoft.com/office/drawing/2014/main" xmlns="" id="{B1EAE7AC-3AFD-4835-905B-D53F06F11B54}"/>
              </a:ext>
            </a:extLst>
          </p:cNvPr>
          <p:cNvSpPr txBox="1"/>
          <p:nvPr/>
        </p:nvSpPr>
        <p:spPr>
          <a:xfrm>
            <a:off x="6934513" y="3719790"/>
            <a:ext cx="1504323" cy="276999"/>
          </a:xfrm>
          <a:prstGeom prst="rect">
            <a:avLst/>
          </a:prstGeom>
          <a:noFill/>
        </p:spPr>
        <p:txBody>
          <a:bodyPr wrap="none" rtlCol="0">
            <a:spAutoFit/>
          </a:bodyPr>
          <a:lstStyle/>
          <a:p>
            <a:r>
              <a:rPr lang="en-US" sz="1200" dirty="0">
                <a:solidFill>
                  <a:schemeClr val="bg1">
                    <a:lumMod val="75000"/>
                  </a:schemeClr>
                </a:solidFill>
              </a:rPr>
              <a:t>Tuvan Shaman, 2016.</a:t>
            </a:r>
          </a:p>
        </p:txBody>
      </p:sp>
      <p:pic>
        <p:nvPicPr>
          <p:cNvPr id="2052" name="Picture 4" descr="http://sites.asiasociety.org/arts/mongolia/images/Mongolia5.jpg">
            <a:extLst>
              <a:ext uri="{FF2B5EF4-FFF2-40B4-BE49-F238E27FC236}">
                <a16:creationId xmlns:a16="http://schemas.microsoft.com/office/drawing/2014/main" xmlns="" id="{535CC63C-3ED8-4E4D-9AA2-4A24522E3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3971980"/>
            <a:ext cx="2000250" cy="2505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D81B7B28-E921-4139-955F-9C2565522E36}"/>
              </a:ext>
            </a:extLst>
          </p:cNvPr>
          <p:cNvSpPr txBox="1"/>
          <p:nvPr/>
        </p:nvSpPr>
        <p:spPr>
          <a:xfrm>
            <a:off x="4984913" y="6477055"/>
            <a:ext cx="4159087" cy="276999"/>
          </a:xfrm>
          <a:prstGeom prst="rect">
            <a:avLst/>
          </a:prstGeom>
          <a:noFill/>
        </p:spPr>
        <p:txBody>
          <a:bodyPr wrap="none" rtlCol="0">
            <a:spAutoFit/>
          </a:bodyPr>
          <a:lstStyle/>
          <a:p>
            <a:r>
              <a:rPr lang="en-US" sz="1200" dirty="0">
                <a:solidFill>
                  <a:schemeClr val="bg1">
                    <a:lumMod val="75000"/>
                  </a:schemeClr>
                </a:solidFill>
              </a:rPr>
              <a:t>Dancing deer at the </a:t>
            </a:r>
            <a:r>
              <a:rPr lang="en-US" sz="1200" dirty="0" err="1">
                <a:solidFill>
                  <a:schemeClr val="bg1">
                    <a:lumMod val="75000"/>
                  </a:schemeClr>
                </a:solidFill>
              </a:rPr>
              <a:t>Tsam</a:t>
            </a:r>
            <a:r>
              <a:rPr lang="en-US" sz="1200" dirty="0">
                <a:solidFill>
                  <a:schemeClr val="bg1">
                    <a:lumMod val="75000"/>
                  </a:schemeClr>
                </a:solidFill>
              </a:rPr>
              <a:t> festival in </a:t>
            </a:r>
            <a:r>
              <a:rPr lang="en-US" sz="1200" dirty="0" err="1">
                <a:solidFill>
                  <a:schemeClr val="bg1">
                    <a:lumMod val="75000"/>
                  </a:schemeClr>
                </a:solidFill>
              </a:rPr>
              <a:t>Ulaan</a:t>
            </a:r>
            <a:r>
              <a:rPr lang="en-US" sz="1200" dirty="0">
                <a:solidFill>
                  <a:schemeClr val="bg1">
                    <a:lumMod val="75000"/>
                  </a:schemeClr>
                </a:solidFill>
              </a:rPr>
              <a:t> </a:t>
            </a:r>
            <a:r>
              <a:rPr lang="en-US" sz="1200" dirty="0" err="1">
                <a:solidFill>
                  <a:schemeClr val="bg1">
                    <a:lumMod val="75000"/>
                  </a:schemeClr>
                </a:solidFill>
              </a:rPr>
              <a:t>Baatar</a:t>
            </a:r>
            <a:r>
              <a:rPr lang="en-US" sz="1200" dirty="0">
                <a:solidFill>
                  <a:schemeClr val="bg1">
                    <a:lumMod val="75000"/>
                  </a:schemeClr>
                </a:solidFill>
              </a:rPr>
              <a:t> (before 1937)</a:t>
            </a:r>
            <a:endParaRPr lang="en-US" sz="1000" dirty="0">
              <a:solidFill>
                <a:schemeClr val="bg1">
                  <a:lumMod val="75000"/>
                </a:schemeClr>
              </a:solidFill>
            </a:endParaRPr>
          </a:p>
        </p:txBody>
      </p:sp>
    </p:spTree>
    <p:extLst>
      <p:ext uri="{BB962C8B-B14F-4D97-AF65-F5344CB8AC3E}">
        <p14:creationId xmlns:p14="http://schemas.microsoft.com/office/powerpoint/2010/main" val="243660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27A77B-758A-440E-A6B9-024CE0D8CD37}"/>
              </a:ext>
            </a:extLst>
          </p:cNvPr>
          <p:cNvSpPr>
            <a:spLocks noGrp="1"/>
          </p:cNvSpPr>
          <p:nvPr>
            <p:ph type="title"/>
          </p:nvPr>
        </p:nvSpPr>
        <p:spPr/>
        <p:txBody>
          <a:bodyPr/>
          <a:lstStyle/>
          <a:p>
            <a:r>
              <a:rPr lang="en-US" dirty="0"/>
              <a:t>Myth and instructive story-telling</a:t>
            </a:r>
          </a:p>
        </p:txBody>
      </p:sp>
      <p:sp>
        <p:nvSpPr>
          <p:cNvPr id="3" name="Content Placeholder 2">
            <a:extLst>
              <a:ext uri="{FF2B5EF4-FFF2-40B4-BE49-F238E27FC236}">
                <a16:creationId xmlns:a16="http://schemas.microsoft.com/office/drawing/2014/main" xmlns="" id="{1E919BFA-3015-4508-ABEC-60EB7034018E}"/>
              </a:ext>
            </a:extLst>
          </p:cNvPr>
          <p:cNvSpPr>
            <a:spLocks noGrp="1"/>
          </p:cNvSpPr>
          <p:nvPr>
            <p:ph sz="quarter" idx="1"/>
          </p:nvPr>
        </p:nvSpPr>
        <p:spPr/>
        <p:txBody>
          <a:bodyPr>
            <a:normAutofit fontScale="85000" lnSpcReduction="10000"/>
          </a:bodyPr>
          <a:lstStyle/>
          <a:p>
            <a:r>
              <a:rPr lang="en-US" b="1" dirty="0"/>
              <a:t>MYTHOLOGY </a:t>
            </a:r>
            <a:r>
              <a:rPr lang="en-US" dirty="0"/>
              <a:t>can be defined as a </a:t>
            </a:r>
            <a:r>
              <a:rPr lang="en-US" b="1" dirty="0"/>
              <a:t>body of interconnected myths, or stories</a:t>
            </a:r>
            <a:r>
              <a:rPr lang="en-US" dirty="0"/>
              <a:t>, </a:t>
            </a:r>
            <a:r>
              <a:rPr lang="en-US" b="1" dirty="0"/>
              <a:t>told by a specific cultural group to explain the world consistent with a people’s experience of the world in which they live</a:t>
            </a:r>
            <a:r>
              <a:rPr lang="en-US" dirty="0"/>
              <a:t>. </a:t>
            </a:r>
          </a:p>
          <a:p>
            <a:r>
              <a:rPr lang="en-US" dirty="0"/>
              <a:t>Myths often begin as sacred stories that "offer supernatural explanations for the creation of the world . . . and humanity, as well as for death, judgment, and the afterlife" ("Myth" 284). </a:t>
            </a:r>
          </a:p>
          <a:p>
            <a:r>
              <a:rPr lang="en-US" b="1" dirty="0"/>
              <a:t>A mythology or belief system </a:t>
            </a:r>
            <a:r>
              <a:rPr lang="en-US" dirty="0"/>
              <a:t>often concerns supernatural beings/powers of a culture, provides a rationale for a culture’s religion and practices, and reflects how people relate to each other in everyday life.  </a:t>
            </a:r>
          </a:p>
        </p:txBody>
      </p:sp>
      <p:sp>
        <p:nvSpPr>
          <p:cNvPr id="4" name="TextBox 3">
            <a:extLst>
              <a:ext uri="{FF2B5EF4-FFF2-40B4-BE49-F238E27FC236}">
                <a16:creationId xmlns:a16="http://schemas.microsoft.com/office/drawing/2014/main" xmlns="" id="{819C96F4-97B8-4C3F-A0C8-09CA38715913}"/>
              </a:ext>
            </a:extLst>
          </p:cNvPr>
          <p:cNvSpPr txBox="1"/>
          <p:nvPr/>
        </p:nvSpPr>
        <p:spPr>
          <a:xfrm>
            <a:off x="187506" y="6096000"/>
            <a:ext cx="9003683" cy="461665"/>
          </a:xfrm>
          <a:prstGeom prst="rect">
            <a:avLst/>
          </a:prstGeom>
          <a:noFill/>
        </p:spPr>
        <p:txBody>
          <a:bodyPr wrap="none" rtlCol="0">
            <a:spAutoFit/>
          </a:bodyPr>
          <a:lstStyle/>
          <a:p>
            <a:r>
              <a:rPr lang="en-US" sz="1200" dirty="0">
                <a:solidFill>
                  <a:schemeClr val="bg1">
                    <a:lumMod val="50000"/>
                  </a:schemeClr>
                </a:solidFill>
              </a:rPr>
              <a:t>"Myth."  In </a:t>
            </a:r>
            <a:r>
              <a:rPr lang="en-US" sz="1200" i="1" dirty="0">
                <a:solidFill>
                  <a:schemeClr val="bg1">
                    <a:lumMod val="50000"/>
                  </a:schemeClr>
                </a:solidFill>
              </a:rPr>
              <a:t>The Bedford Glossary of Critical and Literary Terms</a:t>
            </a:r>
            <a:r>
              <a:rPr lang="en-US" sz="1200" dirty="0">
                <a:solidFill>
                  <a:schemeClr val="bg1">
                    <a:lumMod val="50000"/>
                  </a:schemeClr>
                </a:solidFill>
              </a:rPr>
              <a:t>.  2nd ed.  Ed. Ross </a:t>
            </a:r>
            <a:r>
              <a:rPr lang="en-US" sz="1200" dirty="0" err="1">
                <a:solidFill>
                  <a:schemeClr val="bg1">
                    <a:lumMod val="50000"/>
                  </a:schemeClr>
                </a:solidFill>
              </a:rPr>
              <a:t>Murfin</a:t>
            </a:r>
            <a:r>
              <a:rPr lang="en-US" sz="1200" dirty="0">
                <a:solidFill>
                  <a:schemeClr val="bg1">
                    <a:lumMod val="50000"/>
                  </a:schemeClr>
                </a:solidFill>
              </a:rPr>
              <a:t> and </a:t>
            </a:r>
            <a:r>
              <a:rPr lang="en-US" sz="1200" dirty="0" err="1">
                <a:solidFill>
                  <a:schemeClr val="bg1">
                    <a:lumMod val="50000"/>
                  </a:schemeClr>
                </a:solidFill>
              </a:rPr>
              <a:t>Supryia</a:t>
            </a:r>
            <a:r>
              <a:rPr lang="en-US" sz="1200" dirty="0">
                <a:solidFill>
                  <a:schemeClr val="bg1">
                    <a:lumMod val="50000"/>
                  </a:schemeClr>
                </a:solidFill>
              </a:rPr>
              <a:t> M. Ray.  Boston: Bedford-St. Martin's, 2003.</a:t>
            </a:r>
          </a:p>
          <a:p>
            <a:r>
              <a:rPr lang="en-US" sz="1200" dirty="0">
                <a:solidFill>
                  <a:schemeClr val="bg1">
                    <a:lumMod val="50000"/>
                  </a:schemeClr>
                </a:solidFill>
              </a:rPr>
              <a:t>Cora </a:t>
            </a:r>
            <a:r>
              <a:rPr lang="en-US" sz="1200" dirty="0" err="1">
                <a:solidFill>
                  <a:schemeClr val="bg1">
                    <a:lumMod val="50000"/>
                  </a:schemeClr>
                </a:solidFill>
              </a:rPr>
              <a:t>Agatucci</a:t>
            </a:r>
            <a:r>
              <a:rPr lang="en-US" sz="1200" dirty="0">
                <a:solidFill>
                  <a:schemeClr val="bg1">
                    <a:lumMod val="50000"/>
                  </a:schemeClr>
                </a:solidFill>
              </a:rPr>
              <a:t>, “Culture, Religion, and Myth,” 2010.</a:t>
            </a:r>
          </a:p>
        </p:txBody>
      </p:sp>
    </p:spTree>
    <p:extLst>
      <p:ext uri="{BB962C8B-B14F-4D97-AF65-F5344CB8AC3E}">
        <p14:creationId xmlns:p14="http://schemas.microsoft.com/office/powerpoint/2010/main" val="378076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27729-0494-4FB2-BF8C-88FBD6F05D8D}"/>
              </a:ext>
            </a:extLst>
          </p:cNvPr>
          <p:cNvSpPr>
            <a:spLocks noGrp="1"/>
          </p:cNvSpPr>
          <p:nvPr>
            <p:ph type="title"/>
          </p:nvPr>
        </p:nvSpPr>
        <p:spPr/>
        <p:txBody>
          <a:bodyPr/>
          <a:lstStyle/>
          <a:p>
            <a:r>
              <a:rPr lang="en-US" dirty="0"/>
              <a:t>Origin myths</a:t>
            </a:r>
          </a:p>
        </p:txBody>
      </p:sp>
      <p:sp>
        <p:nvSpPr>
          <p:cNvPr id="3" name="Content Placeholder 2">
            <a:extLst>
              <a:ext uri="{FF2B5EF4-FFF2-40B4-BE49-F238E27FC236}">
                <a16:creationId xmlns:a16="http://schemas.microsoft.com/office/drawing/2014/main" xmlns="" id="{779E7C6E-F4EE-468B-9C17-138E81A07F89}"/>
              </a:ext>
            </a:extLst>
          </p:cNvPr>
          <p:cNvSpPr>
            <a:spLocks noGrp="1"/>
          </p:cNvSpPr>
          <p:nvPr>
            <p:ph sz="quarter" idx="1"/>
          </p:nvPr>
        </p:nvSpPr>
        <p:spPr/>
        <p:txBody>
          <a:bodyPr>
            <a:normAutofit fontScale="92500" lnSpcReduction="10000"/>
          </a:bodyPr>
          <a:lstStyle/>
          <a:p>
            <a:r>
              <a:rPr lang="en-US" b="1" dirty="0"/>
              <a:t>Creation or origin myths</a:t>
            </a:r>
            <a:r>
              <a:rPr lang="en-US" dirty="0"/>
              <a:t> explain how the world came to be in its present form, and often position the cultural group telling the myth as the first people or the "true" people.  </a:t>
            </a:r>
          </a:p>
          <a:p>
            <a:r>
              <a:rPr lang="en-US" dirty="0"/>
              <a:t>Such </a:t>
            </a:r>
            <a:r>
              <a:rPr lang="en-US" b="1" dirty="0"/>
              <a:t>sacred stories, or narratives</a:t>
            </a:r>
            <a:r>
              <a:rPr lang="en-US" dirty="0"/>
              <a:t>, concern where a people and the things of their world come from, why they are here, where they are going. </a:t>
            </a:r>
          </a:p>
          <a:p>
            <a:r>
              <a:rPr lang="en-US" b="1" dirty="0"/>
              <a:t>Myths and mythology express a culture’s worldview</a:t>
            </a:r>
            <a:r>
              <a:rPr lang="en-US" dirty="0"/>
              <a:t>: that is, a people’s conceptions and assumptions about humankind’s place in nature and the universe, and the limits and workings of the natural and spiritual world. </a:t>
            </a:r>
          </a:p>
        </p:txBody>
      </p:sp>
      <p:sp>
        <p:nvSpPr>
          <p:cNvPr id="4" name="TextBox 3">
            <a:extLst>
              <a:ext uri="{FF2B5EF4-FFF2-40B4-BE49-F238E27FC236}">
                <a16:creationId xmlns:a16="http://schemas.microsoft.com/office/drawing/2014/main" xmlns="" id="{EF32DDC6-0D4C-43A5-97CE-1A0234818293}"/>
              </a:ext>
            </a:extLst>
          </p:cNvPr>
          <p:cNvSpPr txBox="1"/>
          <p:nvPr/>
        </p:nvSpPr>
        <p:spPr>
          <a:xfrm>
            <a:off x="187506" y="6096000"/>
            <a:ext cx="9003683" cy="461665"/>
          </a:xfrm>
          <a:prstGeom prst="rect">
            <a:avLst/>
          </a:prstGeom>
          <a:noFill/>
        </p:spPr>
        <p:txBody>
          <a:bodyPr wrap="none" rtlCol="0">
            <a:spAutoFit/>
          </a:bodyPr>
          <a:lstStyle/>
          <a:p>
            <a:r>
              <a:rPr lang="en-US" sz="1200" dirty="0">
                <a:solidFill>
                  <a:schemeClr val="bg1">
                    <a:lumMod val="50000"/>
                  </a:schemeClr>
                </a:solidFill>
              </a:rPr>
              <a:t>"Myth."  In </a:t>
            </a:r>
            <a:r>
              <a:rPr lang="en-US" sz="1200" i="1" dirty="0">
                <a:solidFill>
                  <a:schemeClr val="bg1">
                    <a:lumMod val="50000"/>
                  </a:schemeClr>
                </a:solidFill>
              </a:rPr>
              <a:t>The Bedford Glossary of Critical and Literary Terms</a:t>
            </a:r>
            <a:r>
              <a:rPr lang="en-US" sz="1200" dirty="0">
                <a:solidFill>
                  <a:schemeClr val="bg1">
                    <a:lumMod val="50000"/>
                  </a:schemeClr>
                </a:solidFill>
              </a:rPr>
              <a:t>.  2nd ed.  Ed. Ross </a:t>
            </a:r>
            <a:r>
              <a:rPr lang="en-US" sz="1200" dirty="0" err="1">
                <a:solidFill>
                  <a:schemeClr val="bg1">
                    <a:lumMod val="50000"/>
                  </a:schemeClr>
                </a:solidFill>
              </a:rPr>
              <a:t>Murfin</a:t>
            </a:r>
            <a:r>
              <a:rPr lang="en-US" sz="1200" dirty="0">
                <a:solidFill>
                  <a:schemeClr val="bg1">
                    <a:lumMod val="50000"/>
                  </a:schemeClr>
                </a:solidFill>
              </a:rPr>
              <a:t> and </a:t>
            </a:r>
            <a:r>
              <a:rPr lang="en-US" sz="1200" dirty="0" err="1">
                <a:solidFill>
                  <a:schemeClr val="bg1">
                    <a:lumMod val="50000"/>
                  </a:schemeClr>
                </a:solidFill>
              </a:rPr>
              <a:t>Supryia</a:t>
            </a:r>
            <a:r>
              <a:rPr lang="en-US" sz="1200" dirty="0">
                <a:solidFill>
                  <a:schemeClr val="bg1">
                    <a:lumMod val="50000"/>
                  </a:schemeClr>
                </a:solidFill>
              </a:rPr>
              <a:t> M. Ray.  Boston: Bedford-St. Martin's, 2003.</a:t>
            </a:r>
          </a:p>
          <a:p>
            <a:r>
              <a:rPr lang="en-US" sz="1200" dirty="0">
                <a:solidFill>
                  <a:schemeClr val="bg1">
                    <a:lumMod val="50000"/>
                  </a:schemeClr>
                </a:solidFill>
              </a:rPr>
              <a:t>Cora </a:t>
            </a:r>
            <a:r>
              <a:rPr lang="en-US" sz="1200" dirty="0" err="1">
                <a:solidFill>
                  <a:schemeClr val="bg1">
                    <a:lumMod val="50000"/>
                  </a:schemeClr>
                </a:solidFill>
              </a:rPr>
              <a:t>Agatucci</a:t>
            </a:r>
            <a:r>
              <a:rPr lang="en-US" sz="1200" dirty="0">
                <a:solidFill>
                  <a:schemeClr val="bg1">
                    <a:lumMod val="50000"/>
                  </a:schemeClr>
                </a:solidFill>
              </a:rPr>
              <a:t>, “Culture, Religion, and Myth,” 2010.</a:t>
            </a:r>
          </a:p>
        </p:txBody>
      </p:sp>
    </p:spTree>
    <p:extLst>
      <p:ext uri="{BB962C8B-B14F-4D97-AF65-F5344CB8AC3E}">
        <p14:creationId xmlns:p14="http://schemas.microsoft.com/office/powerpoint/2010/main" val="39870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C:\Users\spot3214\Downloads\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0"/>
            <a:ext cx="103088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s i heard the learn'd astron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699135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5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Mysticism and religious consciousness</a:t>
            </a:r>
          </a:p>
        </p:txBody>
      </p:sp>
      <p:sp>
        <p:nvSpPr>
          <p:cNvPr id="3" name="Content Placeholder 2"/>
          <p:cNvSpPr>
            <a:spLocks noGrp="1"/>
          </p:cNvSpPr>
          <p:nvPr>
            <p:ph sz="quarter" idx="1"/>
          </p:nvPr>
        </p:nvSpPr>
        <p:spPr>
          <a:xfrm>
            <a:off x="228600" y="1600200"/>
            <a:ext cx="3651136" cy="5105400"/>
          </a:xfrm>
        </p:spPr>
        <p:txBody>
          <a:bodyPr>
            <a:normAutofit fontScale="62500" lnSpcReduction="20000"/>
          </a:bodyPr>
          <a:lstStyle/>
          <a:p>
            <a:r>
              <a:rPr lang="en-US" dirty="0"/>
              <a:t>Comes from the Greek </a:t>
            </a:r>
            <a:r>
              <a:rPr lang="en-US" i="1" dirty="0" err="1"/>
              <a:t>μυω</a:t>
            </a:r>
            <a:r>
              <a:rPr lang="en-US" dirty="0"/>
              <a:t>, meaning “to conceal.”</a:t>
            </a:r>
          </a:p>
          <a:p>
            <a:r>
              <a:rPr lang="en-US" dirty="0"/>
              <a:t>Hellenism: ‘mystical’ referred to “secret” religious rituals.</a:t>
            </a:r>
          </a:p>
          <a:p>
            <a:r>
              <a:rPr lang="en-US" dirty="0"/>
              <a:t>In early Christianity, “mystical” came to refer to “hidden” allegorical interpretations of Scriptures and to hidden presences. – similar to “occult”</a:t>
            </a:r>
          </a:p>
          <a:p>
            <a:r>
              <a:rPr lang="en-US" dirty="0"/>
              <a:t>Later, became synonymous with ‘mystical experiences’ – a direct experience of the divine.</a:t>
            </a:r>
          </a:p>
          <a:p>
            <a:r>
              <a:rPr lang="en-US" dirty="0"/>
              <a:t>‘Mysticism’ would best be thought of as a relation or combination of distinctive practices, discourses, texts, institutions, traditions, and experiences aimed at human transformation – mystical experiences are not the end, but the means.</a:t>
            </a:r>
          </a:p>
          <a:p>
            <a:endParaRPr lang="en-US" dirty="0"/>
          </a:p>
        </p:txBody>
      </p:sp>
      <p:pic>
        <p:nvPicPr>
          <p:cNvPr id="3074" name="Picture 2" descr="Image result for mysti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736" y="1600200"/>
            <a:ext cx="5035664"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038600" y="5257800"/>
            <a:ext cx="4895850" cy="1371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dirty="0"/>
          </a:p>
        </p:txBody>
      </p:sp>
      <p:sp>
        <p:nvSpPr>
          <p:cNvPr id="6" name="Rectangle 5"/>
          <p:cNvSpPr/>
          <p:nvPr/>
        </p:nvSpPr>
        <p:spPr>
          <a:xfrm>
            <a:off x="3879736" y="5343435"/>
            <a:ext cx="4572000" cy="1200329"/>
          </a:xfrm>
          <a:prstGeom prst="rect">
            <a:avLst/>
          </a:prstGeom>
        </p:spPr>
        <p:txBody>
          <a:bodyPr>
            <a:spAutoFit/>
          </a:bodyPr>
          <a:lstStyle/>
          <a:p>
            <a:r>
              <a:rPr lang="en-US" sz="1200" dirty="0" err="1"/>
              <a:t>Bouyer</a:t>
            </a:r>
            <a:r>
              <a:rPr lang="en-US" sz="1200" dirty="0"/>
              <a:t>, Louis, ”Mysticism, An Essay on the History of the Word“ in </a:t>
            </a:r>
            <a:r>
              <a:rPr lang="en-US" sz="1200" i="1" dirty="0"/>
              <a:t>Understanding Mysticism</a:t>
            </a:r>
            <a:r>
              <a:rPr lang="en-US" sz="1200" dirty="0"/>
              <a:t>, Richard Woods (ed.), Garden City: Doubleday, 1981.</a:t>
            </a:r>
          </a:p>
          <a:p>
            <a:endParaRPr lang="en-US" sz="1200" dirty="0"/>
          </a:p>
          <a:p>
            <a:r>
              <a:rPr lang="en-US" sz="1200" dirty="0"/>
              <a:t>Gellman, Jerome, "Mysticism", </a:t>
            </a:r>
            <a:r>
              <a:rPr lang="en-US" sz="1200" i="1" dirty="0"/>
              <a:t>The Stanford Encyclopedia of Philosophy </a:t>
            </a:r>
            <a:r>
              <a:rPr lang="en-US" sz="1200" dirty="0"/>
              <a:t>(Spring 2017 Edition), Edward N. </a:t>
            </a:r>
            <a:r>
              <a:rPr lang="en-US" sz="1200" dirty="0" err="1"/>
              <a:t>Zalta</a:t>
            </a:r>
            <a:r>
              <a:rPr lang="en-US" sz="1200" dirty="0"/>
              <a:t> (ed.), 2017.</a:t>
            </a:r>
          </a:p>
        </p:txBody>
      </p:sp>
    </p:spTree>
    <p:extLst>
      <p:ext uri="{BB962C8B-B14F-4D97-AF65-F5344CB8AC3E}">
        <p14:creationId xmlns:p14="http://schemas.microsoft.com/office/powerpoint/2010/main" val="82354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Mysticism as Divine Communion</a:t>
            </a:r>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“Mysticism is the </a:t>
            </a:r>
            <a:r>
              <a:rPr lang="en-US" dirty="0" err="1"/>
              <a:t>endeavour</a:t>
            </a:r>
            <a:r>
              <a:rPr lang="en-US" dirty="0"/>
              <a:t> of humans to apprehend Reality and experience the ecstasy of being in communion with God, by means of personal revelation, transcendentalism and contemplation or meditation on the Divine. It results in the freedom of the mind from the fetters of the senses and from the ordinary restrictions of social existence through the avenue of unexpected revelations. The mystic, being initiated into the mysteries of existence and the esoteric knowledge of the realities of life and death, aspires for afar, yearns for the inaccessible, and searches for the ideal heart’s compassion and the desire to know the unknown.”</a:t>
            </a:r>
          </a:p>
          <a:p>
            <a:pPr marL="0" indent="0">
              <a:buNone/>
            </a:pPr>
            <a:endParaRPr lang="en-US" dirty="0"/>
          </a:p>
          <a:p>
            <a:pPr marL="0" indent="0">
              <a:buNone/>
            </a:pPr>
            <a:r>
              <a:rPr lang="en-US" sz="1800" dirty="0"/>
              <a:t>Swati </a:t>
            </a:r>
            <a:r>
              <a:rPr lang="en-US" sz="1800" dirty="0" err="1"/>
              <a:t>Samantaray</a:t>
            </a:r>
            <a:r>
              <a:rPr lang="en-US" sz="1800" dirty="0"/>
              <a:t>, “Demystifying Mysticism: A Comparative Study of the Poetry of William Blake and Rabindranath Tagore,” </a:t>
            </a:r>
            <a:r>
              <a:rPr lang="en-US" sz="1800" i="1" dirty="0"/>
              <a:t>The Southeast Asian Journal of English Language Studies</a:t>
            </a:r>
            <a:r>
              <a:rPr lang="en-US" sz="1800" dirty="0"/>
              <a:t>, Vol 19 (2): 41-51.</a:t>
            </a:r>
          </a:p>
        </p:txBody>
      </p:sp>
    </p:spTree>
    <p:extLst>
      <p:ext uri="{BB962C8B-B14F-4D97-AF65-F5344CB8AC3E}">
        <p14:creationId xmlns:p14="http://schemas.microsoft.com/office/powerpoint/2010/main" val="6286832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356</TotalTime>
  <Words>1406</Words>
  <Application>Microsoft Office PowerPoint</Application>
  <PresentationFormat>On-screen Show (4:3)</PresentationFormat>
  <Paragraphs>120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Myth, Mysticism, and Religious Consciousness   Dr. Stephanie Spoto Monterey Peninsula College</vt:lpstr>
      <vt:lpstr>Religious experience Religious Consciousness</vt:lpstr>
      <vt:lpstr>Prehistoric religion</vt:lpstr>
      <vt:lpstr>Human and animal connections to the divine</vt:lpstr>
      <vt:lpstr>Myth and instructive story-telling</vt:lpstr>
      <vt:lpstr>Origin myths</vt:lpstr>
      <vt:lpstr>PowerPoint Presentation</vt:lpstr>
      <vt:lpstr>Mysticism and religious consciousness</vt:lpstr>
      <vt:lpstr>Mysticism as Divine Communion</vt:lpstr>
      <vt:lpstr>Metaphysics</vt:lpstr>
      <vt:lpstr>Philosophical approaches to religious consciousness and epistemology</vt:lpstr>
      <vt:lpstr>The Unknown Experienced Other/Divine</vt:lpstr>
      <vt:lpstr>William Blake</vt:lpstr>
      <vt:lpstr>What can we know? How do we know it?</vt:lpstr>
      <vt:lpstr>Structures of Scientific Revolutions Thomas Kuhn</vt:lpstr>
      <vt:lpstr>Paradigm Shifts The Limits of Scientific Knowledge</vt:lpstr>
      <vt:lpstr>Paradigm shifts and planetary orbit using epicycles to “patch up” geocentric paradigms</vt:lpstr>
      <vt:lpstr>The Fall as a severance from union with the divine Intuition/Feeling vs. Logic/Intellectualism</vt:lpstr>
      <vt:lpstr>PowerPoint Presentation</vt:lpstr>
    </vt:vector>
  </TitlesOfParts>
  <Company>CSU Monterey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CSUMB</cp:lastModifiedBy>
  <cp:revision>42</cp:revision>
  <dcterms:created xsi:type="dcterms:W3CDTF">2018-03-26T21:31:23Z</dcterms:created>
  <dcterms:modified xsi:type="dcterms:W3CDTF">2018-09-20T21:16:57Z</dcterms:modified>
</cp:coreProperties>
</file>